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20"/>
      <c:depthPercent val="2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707706719455428E-2"/>
          <c:y val="7.048279452928391E-2"/>
          <c:w val="0.79371452414378196"/>
          <c:h val="0.90445487140855929"/>
        </c:manualLayout>
      </c:layout>
      <c:pie3DChart>
        <c:varyColors val="1"/>
        <c:ser>
          <c:idx val="0"/>
          <c:order val="0"/>
          <c:tx>
            <c:strRef>
              <c:f>Hoja1!$A$21</c:f>
              <c:strCache>
                <c:ptCount val="1"/>
                <c:pt idx="0">
                  <c:v>PRIMARIA</c:v>
                </c:pt>
              </c:strCache>
            </c:strRef>
          </c:tx>
          <c:explosion val="42"/>
          <c:dLbls>
            <c:dLbl>
              <c:idx val="1"/>
              <c:layout>
                <c:manualLayout>
                  <c:x val="2.3381958265404314E-2"/>
                  <c:y val="2.2736124929618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Hoja1!$B$22:$C$22</c:f>
              <c:strCache>
                <c:ptCount val="2"/>
                <c:pt idx="0">
                  <c:v>Estudian Religión</c:v>
                </c:pt>
                <c:pt idx="1">
                  <c:v>No estudian Religión</c:v>
                </c:pt>
              </c:strCache>
            </c:strRef>
          </c:cat>
          <c:val>
            <c:numRef>
              <c:f>Hoja1!$B$21:$C$21</c:f>
              <c:numCache>
                <c:formatCode>0.00%</c:formatCode>
                <c:ptCount val="2"/>
                <c:pt idx="0">
                  <c:v>0.71199999999999997</c:v>
                </c:pt>
                <c:pt idx="1">
                  <c:v>0.28800000000000003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  <a:effectLst>
      <a:outerShdw blurRad="50800" dist="50800" sx="1000" sy="1000" algn="ctr" rotWithShape="0">
        <a:srgbClr val="000000">
          <a:alpha val="43137"/>
        </a:srgbClr>
      </a:outerShdw>
    </a:effectLst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20"/>
      <c:depthPercent val="2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2473748127602677"/>
          <c:w val="0.51968580251362873"/>
          <c:h val="0.59304236849922431"/>
        </c:manualLayout>
      </c:layout>
      <c:pie3DChart>
        <c:varyColors val="1"/>
        <c:ser>
          <c:idx val="0"/>
          <c:order val="0"/>
          <c:tx>
            <c:strRef>
              <c:f>Hoja1!$A$25</c:f>
              <c:strCache>
                <c:ptCount val="1"/>
                <c:pt idx="0">
                  <c:v>ESO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6186431877793813E-2"/>
                  <c:y val="3.127545575566875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Hoja1!$B$26:$C$26</c:f>
              <c:strCache>
                <c:ptCount val="2"/>
                <c:pt idx="0">
                  <c:v>Estudian Religión</c:v>
                </c:pt>
                <c:pt idx="1">
                  <c:v>No estudian Religión</c:v>
                </c:pt>
              </c:strCache>
            </c:strRef>
          </c:cat>
          <c:val>
            <c:numRef>
              <c:f>Hoja1!$B$25:$C$25</c:f>
              <c:numCache>
                <c:formatCode>0.00%</c:formatCode>
                <c:ptCount val="2"/>
                <c:pt idx="0">
                  <c:v>0.313</c:v>
                </c:pt>
                <c:pt idx="1">
                  <c:v>0.68700000000000006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7786922663747688"/>
          <c:y val="0.36899299175954148"/>
          <c:w val="0.5221307506842372"/>
          <c:h val="0.38683859043050622"/>
        </c:manualLayout>
      </c:layout>
      <c:overlay val="0"/>
      <c:txPr>
        <a:bodyPr/>
        <a:lstStyle/>
        <a:p>
          <a:pPr>
            <a:defRPr lang="es-ES_tradnl" sz="16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>
      <a:outerShdw blurRad="50800" dist="50800" sx="1000" sy="1000" algn="ctr" rotWithShape="0">
        <a:srgbClr val="000000">
          <a:alpha val="43137"/>
        </a:srgbClr>
      </a:outerShdw>
    </a:effectLst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5D0-9D09-4877-AAEE-F36C9F0021E8}" type="datetimeFigureOut">
              <a:rPr lang="es-ES_tradnl" smtClean="0"/>
              <a:t>18/04/2013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3DF4-A633-451A-BB01-04E5CF760379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5D0-9D09-4877-AAEE-F36C9F0021E8}" type="datetimeFigureOut">
              <a:rPr lang="es-ES_tradnl" smtClean="0"/>
              <a:t>18/04/2013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3DF4-A633-451A-BB01-04E5CF76037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5D0-9D09-4877-AAEE-F36C9F0021E8}" type="datetimeFigureOut">
              <a:rPr lang="es-ES_tradnl" smtClean="0"/>
              <a:t>18/04/2013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3DF4-A633-451A-BB01-04E5CF76037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5D0-9D09-4877-AAEE-F36C9F0021E8}" type="datetimeFigureOut">
              <a:rPr lang="es-ES_tradnl" smtClean="0"/>
              <a:t>18/04/2013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3DF4-A633-451A-BB01-04E5CF76037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5D0-9D09-4877-AAEE-F36C9F0021E8}" type="datetimeFigureOut">
              <a:rPr lang="es-ES_tradnl" smtClean="0"/>
              <a:t>18/04/2013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4AB3DF4-A633-451A-BB01-04E5CF76037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5D0-9D09-4877-AAEE-F36C9F0021E8}" type="datetimeFigureOut">
              <a:rPr lang="es-ES_tradnl" smtClean="0"/>
              <a:t>18/04/2013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3DF4-A633-451A-BB01-04E5CF76037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5D0-9D09-4877-AAEE-F36C9F0021E8}" type="datetimeFigureOut">
              <a:rPr lang="es-ES_tradnl" smtClean="0"/>
              <a:t>18/04/2013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3DF4-A633-451A-BB01-04E5CF76037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5D0-9D09-4877-AAEE-F36C9F0021E8}" type="datetimeFigureOut">
              <a:rPr lang="es-ES_tradnl" smtClean="0"/>
              <a:t>18/04/2013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3DF4-A633-451A-BB01-04E5CF76037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5D0-9D09-4877-AAEE-F36C9F0021E8}" type="datetimeFigureOut">
              <a:rPr lang="es-ES_tradnl" smtClean="0"/>
              <a:t>18/04/2013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3DF4-A633-451A-BB01-04E5CF76037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5D0-9D09-4877-AAEE-F36C9F0021E8}" type="datetimeFigureOut">
              <a:rPr lang="es-ES_tradnl" smtClean="0"/>
              <a:t>18/04/2013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3DF4-A633-451A-BB01-04E5CF76037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5D0-9D09-4877-AAEE-F36C9F0021E8}" type="datetimeFigureOut">
              <a:rPr lang="es-ES_tradnl" smtClean="0"/>
              <a:t>18/04/2013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3DF4-A633-451A-BB01-04E5CF76037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81C5D0-9D09-4877-AAEE-F36C9F0021E8}" type="datetimeFigureOut">
              <a:rPr lang="es-ES_tradnl" smtClean="0"/>
              <a:t>18/04/2013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AB3DF4-A633-451A-BB01-04E5CF760379}" type="slidenum">
              <a:rPr lang="es-ES_tradnl" smtClean="0"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2088232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tx1"/>
                </a:solidFill>
              </a:rPr>
              <a:t>¿EN </a:t>
            </a:r>
            <a:r>
              <a:rPr lang="es-ES" sz="4000" dirty="0">
                <a:solidFill>
                  <a:schemeClr val="tx1"/>
                </a:solidFill>
              </a:rPr>
              <a:t>QUÉ NOS GASTAMOS 9,5 MILLONES DE EUROS </a:t>
            </a:r>
            <a:r>
              <a:rPr lang="es-ES" sz="4000" dirty="0" smtClean="0">
                <a:solidFill>
                  <a:schemeClr val="tx1"/>
                </a:solidFill>
              </a:rPr>
              <a:t/>
            </a:r>
            <a:br>
              <a:rPr lang="es-ES" sz="4000" dirty="0" smtClean="0">
                <a:solidFill>
                  <a:schemeClr val="tx1"/>
                </a:solidFill>
              </a:rPr>
            </a:br>
            <a:r>
              <a:rPr lang="es-ES" sz="4000" dirty="0" smtClean="0">
                <a:solidFill>
                  <a:schemeClr val="tx1"/>
                </a:solidFill>
              </a:rPr>
              <a:t>AL </a:t>
            </a:r>
            <a:r>
              <a:rPr lang="es-ES" sz="4000" dirty="0">
                <a:solidFill>
                  <a:schemeClr val="tx1"/>
                </a:solidFill>
              </a:rPr>
              <a:t>AÑO EN ARAGÓN?</a:t>
            </a:r>
            <a:endParaRPr lang="es-ES_tradnl" sz="4000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6000" dirty="0" smtClean="0"/>
              <a:t>Que se sepa (1)</a:t>
            </a:r>
            <a:endParaRPr lang="es-ES_tradnl" sz="6000" dirty="0"/>
          </a:p>
        </p:txBody>
      </p:sp>
    </p:spTree>
    <p:extLst>
      <p:ext uri="{BB962C8B-B14F-4D97-AF65-F5344CB8AC3E}">
        <p14:creationId xmlns:p14="http://schemas.microsoft.com/office/powerpoint/2010/main" val="3933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29600" cy="1828800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tx1"/>
                </a:solidFill>
              </a:rPr>
              <a:t>Imaginemos </a:t>
            </a:r>
            <a:r>
              <a:rPr lang="es-ES" sz="4000" dirty="0">
                <a:solidFill>
                  <a:schemeClr val="tx1"/>
                </a:solidFill>
              </a:rPr>
              <a:t>cosas que valen 9,5 millones de euros… </a:t>
            </a:r>
            <a:endParaRPr lang="es-ES_tradnl" sz="4000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992888" cy="3240360"/>
          </a:xfrm>
        </p:spPr>
        <p:txBody>
          <a:bodyPr vert="horz" lIns="45720" tIns="0" rIns="45720" bIns="0" anchor="b">
            <a:normAutofit fontScale="92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261938" indent="-261938" algn="just">
              <a:spcBef>
                <a:spcPct val="0"/>
              </a:spcBef>
            </a:pPr>
            <a:r>
              <a:rPr lang="es-ES" sz="2400" b="1" cap="all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•</a:t>
            </a:r>
            <a:r>
              <a:rPr lang="es-ES" sz="2400" b="1" cap="all" dirty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	</a:t>
            </a:r>
            <a:r>
              <a:rPr lang="es-ES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6 colegios de infantil y primaria nuevos (a 1,5 millones de euros cada uno).</a:t>
            </a:r>
          </a:p>
          <a:p>
            <a:pPr marL="261938" indent="-261938" algn="just">
              <a:spcBef>
                <a:spcPct val="0"/>
              </a:spcBef>
            </a:pPr>
            <a:endParaRPr lang="es-ES" dirty="0" smtClean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261938" indent="-261938" algn="just">
              <a:spcBef>
                <a:spcPct val="0"/>
              </a:spcBef>
            </a:pPr>
            <a:r>
              <a:rPr lang="es-ES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•	2 veces el presupuesto actual de becas de comedor</a:t>
            </a:r>
          </a:p>
          <a:p>
            <a:pPr marL="261938" indent="-261938" algn="just">
              <a:spcBef>
                <a:spcPct val="0"/>
              </a:spcBef>
            </a:pPr>
            <a:endParaRPr lang="es-ES" dirty="0" smtClean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261938" indent="-261938" algn="just">
              <a:spcBef>
                <a:spcPct val="0"/>
              </a:spcBef>
            </a:pPr>
            <a:r>
              <a:rPr lang="es-ES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•	Mantener el banco de sangre y tejidos</a:t>
            </a:r>
          </a:p>
          <a:p>
            <a:pPr marL="261938" indent="-261938" algn="just">
              <a:spcBef>
                <a:spcPct val="0"/>
              </a:spcBef>
            </a:pPr>
            <a:endParaRPr lang="es-ES" dirty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261938" indent="-261938" algn="just">
              <a:spcBef>
                <a:spcPct val="0"/>
              </a:spcBef>
            </a:pPr>
            <a:endParaRPr lang="es-ES" dirty="0" smtClean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s-ES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Esto son solo algunos ejemplos</a:t>
            </a:r>
            <a:r>
              <a:rPr lang="es-ES" b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… </a:t>
            </a:r>
            <a:endParaRPr lang="es-ES_tradnl" b="1" dirty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363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s-ES" sz="4000" dirty="0" smtClean="0">
                <a:solidFill>
                  <a:schemeClr val="tx1"/>
                </a:solidFill>
              </a:rPr>
              <a:t>COSTE </a:t>
            </a:r>
            <a:r>
              <a:rPr lang="es-ES" sz="4000" dirty="0">
                <a:solidFill>
                  <a:schemeClr val="tx1"/>
                </a:solidFill>
              </a:rPr>
              <a:t>DE LA ENSEÑANZA DE LA RELIGIÓN EN </a:t>
            </a:r>
            <a:r>
              <a:rPr lang="es-ES" sz="4000" dirty="0" smtClean="0">
                <a:solidFill>
                  <a:schemeClr val="tx1"/>
                </a:solidFill>
              </a:rPr>
              <a:t>la enseñanza pública en ARAGÓN = </a:t>
            </a:r>
            <a:br>
              <a:rPr lang="es-ES" sz="4000" dirty="0" smtClean="0">
                <a:solidFill>
                  <a:schemeClr val="tx1"/>
                </a:solidFill>
              </a:rPr>
            </a:br>
            <a:r>
              <a:rPr lang="es-ES" sz="4000" dirty="0" smtClean="0">
                <a:solidFill>
                  <a:schemeClr val="tx1"/>
                </a:solidFill>
              </a:rPr>
              <a:t>9,5 millones de euros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smtClean="0">
                <a:solidFill>
                  <a:schemeClr val="tx1"/>
                </a:solidFill>
              </a:rPr>
              <a:t>al año¡¡¡</a:t>
            </a:r>
            <a:endParaRPr lang="es-ES_tradnl" sz="4000" dirty="0">
              <a:solidFill>
                <a:schemeClr val="tx1"/>
              </a:solidFill>
            </a:endParaRPr>
          </a:p>
        </p:txBody>
      </p:sp>
      <p:graphicFrame>
        <p:nvGraphicFramePr>
          <p:cNvPr id="6" name="1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946128"/>
              </p:ext>
            </p:extLst>
          </p:nvPr>
        </p:nvGraphicFramePr>
        <p:xfrm>
          <a:off x="641277" y="4178966"/>
          <a:ext cx="3168352" cy="2009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1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037301"/>
              </p:ext>
            </p:extLst>
          </p:nvPr>
        </p:nvGraphicFramePr>
        <p:xfrm>
          <a:off x="4232694" y="4077072"/>
          <a:ext cx="4911306" cy="2162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54720" y="2960924"/>
            <a:ext cx="8359981" cy="396068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>
              <a:spcBef>
                <a:spcPct val="0"/>
              </a:spcBef>
              <a:buNone/>
              <a:defRPr kumimoji="0" sz="4000" b="1" cap="all" baseline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Para pagar a 500 profesores, que dan clase A: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468603" y="3645072"/>
            <a:ext cx="2239301" cy="4320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>
              <a:spcBef>
                <a:spcPct val="0"/>
              </a:spcBef>
              <a:buNone/>
              <a:defRPr kumimoji="0" sz="4000" b="1" cap="all" baseline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PRIMARIA</a:t>
            </a:r>
            <a:endParaRPr lang="es-ES_tradnl" sz="24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286882" y="3645024"/>
            <a:ext cx="2239301" cy="4320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defPPr>
              <a:defRPr lang="es-ES_tradnl"/>
            </a:defPPr>
            <a:lvl1pPr algn="r">
              <a:spcBef>
                <a:spcPct val="0"/>
              </a:spcBef>
              <a:buNone/>
              <a:defRPr kumimoji="0" sz="3200" b="1" cap="all" baseline="0">
                <a:ln w="6350">
                  <a:noFill/>
                </a:ln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/>
              <a:t>ESO</a:t>
            </a:r>
            <a:endParaRPr lang="es-ES_tradnl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1520" y="5877272"/>
            <a:ext cx="8359981" cy="792088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>
              <a:spcBef>
                <a:spcPct val="0"/>
              </a:spcBef>
              <a:buNone/>
              <a:defRPr kumimoji="0" sz="4000" b="1" cap="all" baseline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s-ES_tradnl" sz="2400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3245" y="6027385"/>
            <a:ext cx="3744416" cy="353943"/>
          </a:xfrm>
          <a:prstGeom prst="rect">
            <a:avLst/>
          </a:prstGeom>
        </p:spPr>
        <p:txBody>
          <a:bodyPr vert="horz" lIns="45720" tIns="0" rIns="45720" bIns="0" anchor="b">
            <a:normAutofit fontScale="85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>
              <a:spcBef>
                <a:spcPct val="0"/>
              </a:spcBef>
              <a:buNone/>
              <a:defRPr kumimoji="0" sz="4000" b="1" cap="all" baseline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cap="none" dirty="0" smtClean="0">
                <a:solidFill>
                  <a:schemeClr val="bg1"/>
                </a:solidFill>
                <a:effectLst/>
              </a:rPr>
              <a:t>7.3 Millones de euros a cargo del ESTADO</a:t>
            </a:r>
            <a:endParaRPr lang="es-ES_tradnl" sz="1600" cap="none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427984" y="6027385"/>
            <a:ext cx="3744416" cy="353943"/>
          </a:xfrm>
          <a:prstGeom prst="rect">
            <a:avLst/>
          </a:prstGeom>
        </p:spPr>
        <p:txBody>
          <a:bodyPr vert="horz" lIns="45720" tIns="0" rIns="45720" bIns="0" anchor="b">
            <a:normAutofit fontScale="85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>
              <a:spcBef>
                <a:spcPct val="0"/>
              </a:spcBef>
              <a:buNone/>
              <a:defRPr kumimoji="0" sz="4000" b="1" cap="all" baseline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cap="none" dirty="0" smtClean="0">
                <a:solidFill>
                  <a:schemeClr val="bg1"/>
                </a:solidFill>
                <a:effectLst/>
              </a:rPr>
              <a:t>2.5 Millones de euros  a cargo de la DGA</a:t>
            </a:r>
            <a:endParaRPr lang="es-ES_tradnl" sz="1600" cap="none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65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7992888" cy="4680520"/>
          </a:xfr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342900" indent="-342900" algn="just">
              <a:spcBef>
                <a:spcPct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es-ES" sz="2000" b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… Que el que quiera adoctrinar a sus hijos se lo pague de su bolsillo y que ese adoctrinamiento se produzca en los locales de las diferentes confesiones?</a:t>
            </a:r>
          </a:p>
          <a:p>
            <a:pPr marL="342900" indent="-342900" algn="just">
              <a:spcBef>
                <a:spcPct val="0"/>
              </a:spcBef>
              <a:buClrTx/>
              <a:buSzPct val="100000"/>
              <a:buFont typeface="Wingdings" pitchFamily="2" charset="2"/>
              <a:buChar char="Ø"/>
            </a:pPr>
            <a:endParaRPr lang="es-ES" sz="2000" b="1" cap="all" dirty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ct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es-ES" sz="2000" b="1" cap="all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… </a:t>
            </a:r>
            <a:r>
              <a:rPr lang="es-ES" sz="2000" b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Que ese tiempo sirviera para reforzar las matemáticas, el lenguaje, los idiomas…? Los que acuden a religión reciben 490 horas entre primaria y ESO (pensemos que un cuatrimestre en la universidad son 300 horas). Los que no quieren ser adoctrinados pierden ese tiempo.</a:t>
            </a:r>
          </a:p>
          <a:p>
            <a:pPr marL="342900" indent="-342900" algn="just">
              <a:spcBef>
                <a:spcPct val="0"/>
              </a:spcBef>
              <a:buClrTx/>
              <a:buSzPct val="100000"/>
              <a:buFont typeface="Wingdings" pitchFamily="2" charset="2"/>
              <a:buChar char="Ø"/>
            </a:pPr>
            <a:endParaRPr lang="es-ES" sz="2000" b="1" cap="all" dirty="0" smtClean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ct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es-ES" sz="2000" b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… Que ese dinero se gastara en pagar a unos 500 profesores que dieran servicio a TODOS los niños  y no solamente a una parte?</a:t>
            </a:r>
            <a:endParaRPr lang="es-ES" sz="2000" b="1" dirty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748464" cy="720080"/>
          </a:xfrm>
        </p:spPr>
        <p:txBody>
          <a:bodyPr>
            <a:normAutofit/>
          </a:bodyPr>
          <a:lstStyle/>
          <a:p>
            <a:pPr algn="l"/>
            <a:r>
              <a:rPr lang="es-ES" sz="4000" dirty="0" smtClean="0">
                <a:solidFill>
                  <a:schemeClr val="tx1"/>
                </a:solidFill>
              </a:rPr>
              <a:t>¿ NO SERÍA MÁS RAZONABLE……</a:t>
            </a:r>
            <a:endParaRPr lang="es-ES_tradn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2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92888" cy="4464496"/>
          </a:xfrm>
        </p:spPr>
        <p:txBody>
          <a:bodyPr vert="horz" lIns="45720" tIns="0" rIns="45720" bIns="0" anchor="t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342900" indent="-342900" algn="just">
              <a:spcBef>
                <a:spcPct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es-ES" sz="2400" b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El que quiera religión, que se la pague</a:t>
            </a:r>
          </a:p>
          <a:p>
            <a:pPr marL="342900" indent="-342900" algn="just">
              <a:spcBef>
                <a:spcPct val="0"/>
              </a:spcBef>
              <a:buClrTx/>
              <a:buSzPct val="100000"/>
              <a:buFont typeface="Wingdings" pitchFamily="2" charset="2"/>
              <a:buChar char="Ø"/>
            </a:pPr>
            <a:endParaRPr lang="es-ES" sz="2400" b="1" dirty="0" smtClean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ct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es-ES" sz="2400" b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Los únicos que pueden elegir lo que hacen sus hijos en ese tiempo son los que eligen religión. El resto no podemos elegir. A eso se le llama </a:t>
            </a:r>
            <a:r>
              <a:rPr lang="es-ES" sz="2400" b="1" u="sng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discriminación</a:t>
            </a:r>
            <a:r>
              <a:rPr lang="es-ES" sz="2400" b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pPr marL="342900" indent="-342900" algn="just">
              <a:spcBef>
                <a:spcPct val="0"/>
              </a:spcBef>
              <a:buClrTx/>
              <a:buSzPct val="100000"/>
              <a:buFont typeface="Wingdings" pitchFamily="2" charset="2"/>
              <a:buChar char="Ø"/>
            </a:pPr>
            <a:endParaRPr lang="es-ES" sz="2400" b="1" dirty="0" smtClean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ct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es-ES" sz="2400" b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Yo quiero que en ese tiempo mi hijo estudie inglés, o chino, o que aprenda a nadar, o que repase matemáticas…. O laicismo¡¡</a:t>
            </a:r>
          </a:p>
          <a:p>
            <a:pPr algn="just">
              <a:spcBef>
                <a:spcPct val="0"/>
              </a:spcBef>
              <a:buClrTx/>
              <a:buSzPct val="100000"/>
            </a:pPr>
            <a:r>
              <a:rPr lang="es-ES" sz="2400" b="1" cap="all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	</a:t>
            </a:r>
            <a:endParaRPr lang="es-ES" sz="2400" b="1" cap="all" dirty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  <a:buClrTx/>
              <a:buSzPct val="100000"/>
            </a:pPr>
            <a:r>
              <a:rPr lang="es-ES" sz="2400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(Y que me lo pague el estado</a:t>
            </a:r>
            <a:r>
              <a:rPr lang="es-ES" sz="2400" b="1" cap="all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  <a:endParaRPr lang="es-ES" sz="2400" b="1" cap="all" dirty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748464" cy="720080"/>
          </a:xfrm>
        </p:spPr>
        <p:txBody>
          <a:bodyPr>
            <a:normAutofit fontScale="90000"/>
          </a:bodyPr>
          <a:lstStyle/>
          <a:p>
            <a:r>
              <a:rPr lang="es-ES" sz="4000" dirty="0" smtClean="0">
                <a:solidFill>
                  <a:schemeClr val="tx1"/>
                </a:solidFill>
              </a:rPr>
              <a:t>FUERA </a:t>
            </a:r>
            <a:r>
              <a:rPr lang="es-ES" sz="4000" dirty="0">
                <a:solidFill>
                  <a:schemeClr val="tx1"/>
                </a:solidFill>
              </a:rPr>
              <a:t>LA RELIGIÓN DE </a:t>
            </a:r>
            <a:r>
              <a:rPr lang="es-ES" sz="4000" dirty="0" smtClean="0">
                <a:solidFill>
                  <a:schemeClr val="tx1"/>
                </a:solidFill>
              </a:rPr>
              <a:t/>
            </a:r>
            <a:br>
              <a:rPr lang="es-ES" sz="4000" dirty="0" smtClean="0">
                <a:solidFill>
                  <a:schemeClr val="tx1"/>
                </a:solidFill>
              </a:rPr>
            </a:br>
            <a:r>
              <a:rPr lang="es-ES" sz="4000" dirty="0" smtClean="0">
                <a:solidFill>
                  <a:schemeClr val="tx1"/>
                </a:solidFill>
              </a:rPr>
              <a:t>LA </a:t>
            </a:r>
            <a:r>
              <a:rPr lang="es-ES" sz="4000" dirty="0">
                <a:solidFill>
                  <a:schemeClr val="tx1"/>
                </a:solidFill>
              </a:rPr>
              <a:t>ESCUELA PÚBLICA</a:t>
            </a:r>
            <a:endParaRPr lang="es-ES_tradn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280920" cy="3816424"/>
          </a:xfrm>
        </p:spPr>
        <p:txBody>
          <a:bodyPr vert="horz" lIns="45720" tIns="0" rIns="45720" bIns="0" anchor="t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342900" indent="-342900" algn="just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es-ES" sz="2400" b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En nuestro país la iglesia católica recibe entre 7.000 y 11.000 millones de euros al año.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Tx/>
              <a:buSzPct val="100000"/>
            </a:pPr>
            <a:r>
              <a:rPr lang="es-ES" sz="2400" b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(Como no nos dan información, lo estimamos. Como no nos dan información, no sabemos lo que reciben el resto de confesiones.)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Tx/>
              <a:buSzPct val="100000"/>
            </a:pPr>
            <a:endParaRPr lang="es-ES" sz="2400" b="1" dirty="0" smtClean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es-ES" sz="2400" b="1" dirty="0" smtClean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Estamos hablando de un 1% del PIB</a:t>
            </a:r>
          </a:p>
          <a:p>
            <a:pPr marL="342900" indent="-342900" algn="just">
              <a:spcBef>
                <a:spcPct val="0"/>
              </a:spcBef>
              <a:buClrTx/>
              <a:buSzPct val="100000"/>
              <a:buFont typeface="Wingdings" pitchFamily="2" charset="2"/>
              <a:buChar char="Ø"/>
            </a:pPr>
            <a:endParaRPr lang="es-ES" sz="2400" b="1" cap="all" dirty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748464" cy="720080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chemeClr val="tx1"/>
                </a:solidFill>
              </a:rPr>
              <a:t>Esto es un pequeño ejemplo. </a:t>
            </a:r>
            <a:endParaRPr lang="es-ES_tradnl" sz="4000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5496" y="5733256"/>
            <a:ext cx="8748464" cy="7200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>
                <a:solidFill>
                  <a:schemeClr val="tx1"/>
                </a:solidFill>
              </a:rPr>
              <a:t>QUE SE SEPA</a:t>
            </a:r>
          </a:p>
        </p:txBody>
      </p:sp>
    </p:spTree>
    <p:extLst>
      <p:ext uri="{BB962C8B-B14F-4D97-AF65-F5344CB8AC3E}">
        <p14:creationId xmlns:p14="http://schemas.microsoft.com/office/powerpoint/2010/main" val="26863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queremos pública, laica y con recursos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7" y="1844824"/>
            <a:ext cx="4968553" cy="2876550"/>
          </a:xfrm>
          <a:prstGeom prst="rect">
            <a:avLst/>
          </a:prstGeom>
        </p:spPr>
      </p:pic>
      <p:sp>
        <p:nvSpPr>
          <p:cNvPr id="3" name="AutoShape 2" descr="https://webmail.unizar.es/horde/imp/view.php?index=68617&amp;mailbox=INBOX&amp;actionID=view_attach&amp;id=2&amp;mimecache=e3883739bc3138eea65b284fcad781c3"/>
          <p:cNvSpPr>
            <a:spLocks noChangeAspect="1" noChangeArrowheads="1"/>
          </p:cNvSpPr>
          <p:nvPr/>
        </p:nvSpPr>
        <p:spPr bwMode="auto">
          <a:xfrm>
            <a:off x="155575" y="-952500"/>
            <a:ext cx="322897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705" y="4869160"/>
            <a:ext cx="245275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373186" y="6453336"/>
            <a:ext cx="3735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Movimiento hacia un Estado Laico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797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194</TotalTime>
  <Words>332</Words>
  <Application>Microsoft Office PowerPoint</Application>
  <PresentationFormat>Presentación en pantalla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Vértice</vt:lpstr>
      <vt:lpstr>¿EN QUÉ NOS GASTAMOS 9,5 MILLONES DE EUROS  AL AÑO EN ARAGÓN?</vt:lpstr>
      <vt:lpstr>Imaginemos cosas que valen 9,5 millones de euros… </vt:lpstr>
      <vt:lpstr>COSTE DE LA ENSEÑANZA DE LA RELIGIÓN EN la enseñanza pública en ARAGÓN =  9,5 millones de euros al año¡¡¡</vt:lpstr>
      <vt:lpstr>¿ NO SERÍA MÁS RAZONABLE……</vt:lpstr>
      <vt:lpstr>FUERA LA RELIGIÓN DE  LA ESCUELA PÚBLICA</vt:lpstr>
      <vt:lpstr>Esto es un pequeño ejemplo. </vt:lpstr>
      <vt:lpstr>La queremos pública, laica y con recursos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¿EN QUÉ NOS GASTAMOS 9,5 MILLONES DE EUROS  AL AÑO EN ARAGÓN?</dc:title>
  <dc:creator>Alberto Solozabal</dc:creator>
  <cp:lastModifiedBy>.</cp:lastModifiedBy>
  <cp:revision>24</cp:revision>
  <dcterms:created xsi:type="dcterms:W3CDTF">2013-04-14T09:21:26Z</dcterms:created>
  <dcterms:modified xsi:type="dcterms:W3CDTF">2013-04-18T08:07:53Z</dcterms:modified>
</cp:coreProperties>
</file>